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8" r:id="rId4"/>
    <p:sldId id="257" r:id="rId5"/>
    <p:sldId id="297" r:id="rId6"/>
    <p:sldId id="274" r:id="rId7"/>
    <p:sldId id="277" r:id="rId8"/>
    <p:sldId id="284" r:id="rId9"/>
    <p:sldId id="298" r:id="rId10"/>
    <p:sldId id="265" r:id="rId11"/>
    <p:sldId id="287" r:id="rId12"/>
    <p:sldId id="296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971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6c5817c63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6c5817c63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321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60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649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570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130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42e3e7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42e3e7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195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dirty="0"/>
              <a:t>How far did we get in face spoofing detection?</a:t>
            </a:r>
            <a:endParaRPr sz="4200" dirty="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Sohaib Reza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Md. Iftekhar Hossain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Md. Nur </a:t>
            </a:r>
            <a:r>
              <a:rPr lang="en" dirty="0"/>
              <a:t>Alam</a:t>
            </a:r>
            <a:endParaRPr dirty="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B0F0"/>
                </a:solidFill>
              </a:rPr>
              <a:t>Reference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21974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How far did we get in face spoofing detection?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Luiz Souza, Mauricio Pamplona, Luciano Oliveira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IVISION Lab, Federal University of Bahia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Joao Papa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RECOGNA Lab, Sao Paulo State University</a:t>
            </a: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01065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Thanks!</a:t>
            </a:r>
            <a:endParaRPr sz="9600" dirty="0"/>
          </a:p>
        </p:txBody>
      </p:sp>
      <p:sp>
        <p:nvSpPr>
          <p:cNvPr id="365" name="Google Shape;365;p52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2"/>
                </a:solidFill>
              </a:rPr>
              <a:t>Any questions?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</a:rPr>
              <a:t>You can find us at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/>
              <a:t>a.m.sohaib.reza@g.bracu.ac.bd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/>
              <a:t>md.iftekhar.hossain.rimon@g.bracu.ac.bd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/>
              <a:t>md.nur.alam@g.bracu.ac.bd</a:t>
            </a:r>
            <a:endParaRPr sz="1500" b="1" u="sng" dirty="0"/>
          </a:p>
        </p:txBody>
      </p:sp>
      <p:sp>
        <p:nvSpPr>
          <p:cNvPr id="366" name="Google Shape;366;p5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discuss?</a:t>
            </a:r>
            <a:endParaRPr dirty="0"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>
              <a:spcAft>
                <a:spcPts val="1600"/>
              </a:spcAft>
            </a:pPr>
            <a:r>
              <a:rPr lang="en" sz="2400" dirty="0"/>
              <a:t>What is face spoofing?</a:t>
            </a:r>
          </a:p>
          <a:p>
            <a:pPr marL="342900">
              <a:spcAft>
                <a:spcPts val="1600"/>
              </a:spcAft>
            </a:pPr>
            <a:r>
              <a:rPr lang="en" sz="2400" dirty="0"/>
              <a:t>Different spoofing attacks</a:t>
            </a:r>
          </a:p>
          <a:p>
            <a:pPr marL="342900">
              <a:spcAft>
                <a:spcPts val="1600"/>
              </a:spcAft>
            </a:pPr>
            <a:r>
              <a:rPr lang="en" sz="2400" dirty="0"/>
              <a:t>Detection techniques</a:t>
            </a:r>
          </a:p>
          <a:p>
            <a:pPr marL="342900">
              <a:spcAft>
                <a:spcPts val="1600"/>
              </a:spcAft>
            </a:pPr>
            <a:r>
              <a:rPr lang="en" sz="2400" dirty="0"/>
              <a:t>Performance analysis of existing approaches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353977" y="458316"/>
            <a:ext cx="2722123" cy="484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</a:rPr>
              <a:t>What is face spoofing?</a:t>
            </a:r>
            <a:endParaRPr sz="2000" dirty="0">
              <a:solidFill>
                <a:srgbClr val="00B0F0"/>
              </a:solidFill>
            </a:endParaRPr>
          </a:p>
        </p:txBody>
      </p:sp>
      <p:pic>
        <p:nvPicPr>
          <p:cNvPr id="6" name="Google Shape;110;p15">
            <a:extLst>
              <a:ext uri="{FF2B5EF4-FFF2-40B4-BE49-F238E27FC236}">
                <a16:creationId xmlns:a16="http://schemas.microsoft.com/office/drawing/2014/main" id="{960D2C8E-6FA7-4723-AC09-65E69275622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628" y="942856"/>
            <a:ext cx="2554203" cy="103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8;p16">
            <a:extLst>
              <a:ext uri="{FF2B5EF4-FFF2-40B4-BE49-F238E27FC236}">
                <a16:creationId xmlns:a16="http://schemas.microsoft.com/office/drawing/2014/main" id="{3A31A4C8-E873-44BD-A3A0-7269E55C23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6090" y="843613"/>
            <a:ext cx="788943" cy="10301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0;p29">
            <a:extLst>
              <a:ext uri="{FF2B5EF4-FFF2-40B4-BE49-F238E27FC236}">
                <a16:creationId xmlns:a16="http://schemas.microsoft.com/office/drawing/2014/main" id="{426ABDE8-0B68-4CAB-83DF-DE7C4182FC5A}"/>
              </a:ext>
            </a:extLst>
          </p:cNvPr>
          <p:cNvSpPr txBox="1">
            <a:spLocks/>
          </p:cNvSpPr>
          <p:nvPr/>
        </p:nvSpPr>
        <p:spPr>
          <a:xfrm>
            <a:off x="359120" y="2093068"/>
            <a:ext cx="3837199" cy="39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2000" dirty="0">
                <a:solidFill>
                  <a:srgbClr val="00B0F0"/>
                </a:solidFill>
              </a:rPr>
              <a:t>What is face spoofing detection?</a:t>
            </a:r>
            <a:br>
              <a:rPr lang="en-US" sz="3600" dirty="0">
                <a:solidFill>
                  <a:srgbClr val="00B0F0"/>
                </a:solidFill>
              </a:rPr>
            </a:b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8" name="Google Shape;131;p29">
            <a:extLst>
              <a:ext uri="{FF2B5EF4-FFF2-40B4-BE49-F238E27FC236}">
                <a16:creationId xmlns:a16="http://schemas.microsoft.com/office/drawing/2014/main" id="{722F7BD9-631D-488B-BB29-C59EFD047A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68594" y="2261066"/>
            <a:ext cx="8265042" cy="944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500" dirty="0"/>
              <a:t>Face spoofing detection/liveness detection is to identify an impostor trying him/herself as a genuine user in facial recognition systems.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0" name="Google Shape;113;p26">
            <a:extLst>
              <a:ext uri="{FF2B5EF4-FFF2-40B4-BE49-F238E27FC236}">
                <a16:creationId xmlns:a16="http://schemas.microsoft.com/office/drawing/2014/main" id="{5098A45E-AC91-45C7-B4BA-06DCE8A01D44}"/>
              </a:ext>
            </a:extLst>
          </p:cNvPr>
          <p:cNvSpPr txBox="1">
            <a:spLocks/>
          </p:cNvSpPr>
          <p:nvPr/>
        </p:nvSpPr>
        <p:spPr>
          <a:xfrm>
            <a:off x="187403" y="3169818"/>
            <a:ext cx="4001828" cy="48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/>
            <a:r>
              <a:rPr lang="en-US" sz="2000" dirty="0">
                <a:solidFill>
                  <a:srgbClr val="00B0F0"/>
                </a:solidFill>
              </a:rPr>
              <a:t>Different Face spoofing attacks</a:t>
            </a:r>
          </a:p>
        </p:txBody>
      </p:sp>
      <p:sp>
        <p:nvSpPr>
          <p:cNvPr id="11" name="Google Shape;131;p29">
            <a:extLst>
              <a:ext uri="{FF2B5EF4-FFF2-40B4-BE49-F238E27FC236}">
                <a16:creationId xmlns:a16="http://schemas.microsoft.com/office/drawing/2014/main" id="{82EC2F49-39B4-4DA4-B4A2-070EA6BECA6A}"/>
              </a:ext>
            </a:extLst>
          </p:cNvPr>
          <p:cNvSpPr txBox="1">
            <a:spLocks/>
          </p:cNvSpPr>
          <p:nvPr/>
        </p:nvSpPr>
        <p:spPr>
          <a:xfrm>
            <a:off x="492641" y="3571078"/>
            <a:ext cx="3434320" cy="1457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 dirty="0"/>
              <a:t>Flat printed photo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 dirty="0"/>
              <a:t>Eye-cut photo attack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 dirty="0"/>
              <a:t>Warped photo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 dirty="0"/>
              <a:t>Video playback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 dirty="0"/>
              <a:t>Mask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 </a:t>
            </a:r>
          </a:p>
        </p:txBody>
      </p:sp>
      <p:pic>
        <p:nvPicPr>
          <p:cNvPr id="12" name="Google Shape;133;p18">
            <a:extLst>
              <a:ext uri="{FF2B5EF4-FFF2-40B4-BE49-F238E27FC236}">
                <a16:creationId xmlns:a16="http://schemas.microsoft.com/office/drawing/2014/main" id="{D370BF2A-C4A2-4416-B707-0DDBF135C33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381" y="3571411"/>
            <a:ext cx="3521602" cy="135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219551" y="196932"/>
            <a:ext cx="426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</a:rPr>
              <a:t>Face spoofing detection approaches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C63AB4-9817-4441-AFE5-16F6B4F26987}"/>
              </a:ext>
            </a:extLst>
          </p:cNvPr>
          <p:cNvSpPr txBox="1"/>
          <p:nvPr/>
        </p:nvSpPr>
        <p:spPr>
          <a:xfrm>
            <a:off x="251639" y="740479"/>
            <a:ext cx="7651897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1E2124"/>
                </a:solidFill>
                <a:latin typeface="Montserrat" panose="00000500000000000000" pitchFamily="2" charset="0"/>
              </a:rPr>
              <a:t>S</a:t>
            </a:r>
            <a:r>
              <a:rPr lang="en-US" sz="1400" b="0" i="0" u="none" strike="noStrike" dirty="0">
                <a:solidFill>
                  <a:srgbClr val="1E2124"/>
                </a:solidFill>
                <a:effectLst/>
                <a:latin typeface="Montserrat" panose="00000500000000000000" pitchFamily="2" charset="0"/>
              </a:rPr>
              <a:t>poofing attacks can be verified by different approaches. We organized all gathered works in terms of Descriptors and Classifiers.</a:t>
            </a:r>
            <a:endParaRPr lang="en-US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E2124"/>
                </a:solidFill>
                <a:effectLst/>
                <a:latin typeface="Montserrat" panose="00000500000000000000" pitchFamily="2" charset="0"/>
              </a:rPr>
              <a:t> Descriptors were categorized as texture, motion, frequency, color, shape or reflectance.</a:t>
            </a:r>
            <a:endParaRPr lang="en-US" sz="1400" b="0" i="0" u="none" strike="noStrike" dirty="0">
              <a:solidFill>
                <a:srgbClr val="2AC3F3"/>
              </a:solidFill>
              <a:effectLst/>
              <a:latin typeface="Montserrat" panose="00000500000000000000" pitchFamily="2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1E2124"/>
                </a:solidFill>
                <a:effectLst/>
                <a:latin typeface="Montserrat" panose="00000500000000000000" pitchFamily="2" charset="0"/>
              </a:rPr>
              <a:t>Classifiers are organized as discriminant, regression, distance metric or heuristic. </a:t>
            </a:r>
            <a:endParaRPr lang="en-US" sz="1400" b="0" i="0" u="none" strike="noStrike" dirty="0">
              <a:solidFill>
                <a:srgbClr val="2AC3F3"/>
              </a:solidFill>
              <a:effectLst/>
              <a:latin typeface="Montserrat" panose="00000500000000000000" pitchFamily="2" charset="0"/>
            </a:endParaRPr>
          </a:p>
          <a:p>
            <a:pPr rtl="0">
              <a:spcBef>
                <a:spcPts val="0"/>
              </a:spcBef>
              <a:spcAft>
                <a:spcPts val="600"/>
              </a:spcAft>
            </a:pPr>
            <a:endParaRPr lang="en-US" dirty="0">
              <a:solidFill>
                <a:srgbClr val="1E2124"/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11" name="Google Shape;155;p21">
            <a:extLst>
              <a:ext uri="{FF2B5EF4-FFF2-40B4-BE49-F238E27FC236}">
                <a16:creationId xmlns:a16="http://schemas.microsoft.com/office/drawing/2014/main" id="{3081BD97-E049-4C53-A98A-F2FF6768D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052755"/>
              </p:ext>
            </p:extLst>
          </p:nvPr>
        </p:nvGraphicFramePr>
        <p:xfrm>
          <a:off x="552891" y="2375219"/>
          <a:ext cx="3848988" cy="2377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44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45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Descriptors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Related works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Texture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LBP and variations, Gabor Wavelets, GLCM, LGS, ILGS, LPQ, DoG, HOG, HSC, DNN, Texture, MLPQ-TOP, MBSIF-TOP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1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Motion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 HOOF, OFL, Motion Correlation, GMM, DMD, CRF, RASL, HMOF, Motion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4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Frequency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2D-DFT, 1D-FFT, 2D-FFT, Haar Wavelets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Color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CF, IDA, IQA, IQM, Color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4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Shape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CLM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Reflectance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 Variational Retinex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Google Shape;130;p29">
            <a:extLst>
              <a:ext uri="{FF2B5EF4-FFF2-40B4-BE49-F238E27FC236}">
                <a16:creationId xmlns:a16="http://schemas.microsoft.com/office/drawing/2014/main" id="{AE2851C8-E06B-4CB6-87EE-97DC710B9B95}"/>
              </a:ext>
            </a:extLst>
          </p:cNvPr>
          <p:cNvSpPr txBox="1">
            <a:spLocks/>
          </p:cNvSpPr>
          <p:nvPr/>
        </p:nvSpPr>
        <p:spPr>
          <a:xfrm>
            <a:off x="829150" y="4738967"/>
            <a:ext cx="2956040" cy="30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000" b="1" dirty="0">
                <a:solidFill>
                  <a:srgbClr val="00B0F0"/>
                </a:solidFill>
              </a:rPr>
              <a:t>Summary of Descriptors and their related works</a:t>
            </a:r>
            <a:br>
              <a:rPr lang="en-US" sz="3600" dirty="0">
                <a:solidFill>
                  <a:srgbClr val="00B0F0"/>
                </a:solidFill>
              </a:rPr>
            </a:br>
            <a:endParaRPr lang="en-US" sz="3600" dirty="0">
              <a:solidFill>
                <a:srgbClr val="00B0F0"/>
              </a:solidFill>
            </a:endParaRPr>
          </a:p>
        </p:txBody>
      </p:sp>
      <p:graphicFrame>
        <p:nvGraphicFramePr>
          <p:cNvPr id="14" name="Google Shape;179;p25">
            <a:extLst>
              <a:ext uri="{FF2B5EF4-FFF2-40B4-BE49-F238E27FC236}">
                <a16:creationId xmlns:a16="http://schemas.microsoft.com/office/drawing/2014/main" id="{216A13C8-5444-4720-9C93-05FB30090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604148"/>
              </p:ext>
            </p:extLst>
          </p:nvPr>
        </p:nvGraphicFramePr>
        <p:xfrm>
          <a:off x="5177179" y="2476935"/>
          <a:ext cx="3059519" cy="16457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77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24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6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Classifiers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Related works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Discriminant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SVM, Adaboost, LDA, MLP, NN, CNN, BN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92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Regression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LLR, LR, SLR, SLRBLR, PLS, KDA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31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Distance Metric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χ 2, Cosine</a:t>
                      </a:r>
                      <a:endParaRPr sz="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95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Heuristic</a:t>
                      </a:r>
                      <a:endParaRPr sz="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/>
                        <a:t>Thresholding, Weighted sum, Blink count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Google Shape;130;p29">
            <a:extLst>
              <a:ext uri="{FF2B5EF4-FFF2-40B4-BE49-F238E27FC236}">
                <a16:creationId xmlns:a16="http://schemas.microsoft.com/office/drawing/2014/main" id="{35316A48-DBA9-49F8-A0C8-5C195CDC19A4}"/>
              </a:ext>
            </a:extLst>
          </p:cNvPr>
          <p:cNvSpPr txBox="1">
            <a:spLocks/>
          </p:cNvSpPr>
          <p:nvPr/>
        </p:nvSpPr>
        <p:spPr>
          <a:xfrm>
            <a:off x="5266660" y="4169211"/>
            <a:ext cx="2927595" cy="277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1000" b="1" dirty="0">
                <a:solidFill>
                  <a:srgbClr val="00B0F0"/>
                </a:solidFill>
              </a:rPr>
              <a:t>Summary of Classifiers and their related works</a:t>
            </a:r>
          </a:p>
        </p:txBody>
      </p:sp>
    </p:spTree>
    <p:extLst>
      <p:ext uri="{BB962C8B-B14F-4D97-AF65-F5344CB8AC3E}">
        <p14:creationId xmlns:p14="http://schemas.microsoft.com/office/powerpoint/2010/main" val="3090407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381231"/>
            <a:ext cx="1240653" cy="540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</a:rPr>
              <a:t>Datasets</a:t>
            </a:r>
            <a:endParaRPr sz="2000" dirty="0">
              <a:solidFill>
                <a:srgbClr val="00B0F0"/>
              </a:solidFill>
            </a:endParaRPr>
          </a:p>
        </p:txBody>
      </p:sp>
      <p:pic>
        <p:nvPicPr>
          <p:cNvPr id="5" name="Google Shape;204;p29">
            <a:extLst>
              <a:ext uri="{FF2B5EF4-FFF2-40B4-BE49-F238E27FC236}">
                <a16:creationId xmlns:a16="http://schemas.microsoft.com/office/drawing/2014/main" id="{EBA6DBB6-B20E-46DA-B73C-A961BDB4A1B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08" y="786359"/>
            <a:ext cx="3219783" cy="250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12;p30">
            <a:extLst>
              <a:ext uri="{FF2B5EF4-FFF2-40B4-BE49-F238E27FC236}">
                <a16:creationId xmlns:a16="http://schemas.microsoft.com/office/drawing/2014/main" id="{41267717-7099-43A7-8162-2FA2E69188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33" y="3296093"/>
            <a:ext cx="4210493" cy="12973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0;p29">
            <a:extLst>
              <a:ext uri="{FF2B5EF4-FFF2-40B4-BE49-F238E27FC236}">
                <a16:creationId xmlns:a16="http://schemas.microsoft.com/office/drawing/2014/main" id="{4C970232-045E-4730-807B-942E7032306E}"/>
              </a:ext>
            </a:extLst>
          </p:cNvPr>
          <p:cNvSpPr txBox="1">
            <a:spLocks/>
          </p:cNvSpPr>
          <p:nvPr/>
        </p:nvSpPr>
        <p:spPr>
          <a:xfrm>
            <a:off x="4936870" y="427307"/>
            <a:ext cx="2803632" cy="54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2000" dirty="0">
                <a:solidFill>
                  <a:srgbClr val="00B0F0"/>
                </a:solidFill>
              </a:rPr>
              <a:t>Performance Metrics</a:t>
            </a:r>
          </a:p>
        </p:txBody>
      </p:sp>
      <p:pic>
        <p:nvPicPr>
          <p:cNvPr id="7" name="Google Shape;219;p31">
            <a:extLst>
              <a:ext uri="{FF2B5EF4-FFF2-40B4-BE49-F238E27FC236}">
                <a16:creationId xmlns:a16="http://schemas.microsoft.com/office/drawing/2014/main" id="{B1BDBABC-5084-48A3-AD6F-98F8D19B7B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567" y="1043473"/>
            <a:ext cx="2204484" cy="118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0;p31">
            <a:extLst>
              <a:ext uri="{FF2B5EF4-FFF2-40B4-BE49-F238E27FC236}">
                <a16:creationId xmlns:a16="http://schemas.microsoft.com/office/drawing/2014/main" id="{BAE5EABE-A9B6-4D16-A5D0-B720758CCE1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7165" y="2571750"/>
            <a:ext cx="3307889" cy="1355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55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</a:rPr>
              <a:t>Quantitative comparison of existing spoofing detectors</a:t>
            </a:r>
            <a:endParaRPr sz="2000" dirty="0">
              <a:solidFill>
                <a:srgbClr val="00B0F0"/>
              </a:solidFill>
            </a:endParaRPr>
          </a:p>
        </p:txBody>
      </p:sp>
      <p:pic>
        <p:nvPicPr>
          <p:cNvPr id="5" name="Google Shape;227;p32">
            <a:extLst>
              <a:ext uri="{FF2B5EF4-FFF2-40B4-BE49-F238E27FC236}">
                <a16:creationId xmlns:a16="http://schemas.microsoft.com/office/drawing/2014/main" id="{F4087090-F8C9-41A6-BE1B-A91AAEE439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96" y="1017726"/>
            <a:ext cx="2714846" cy="148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34;p33">
            <a:extLst>
              <a:ext uri="{FF2B5EF4-FFF2-40B4-BE49-F238E27FC236}">
                <a16:creationId xmlns:a16="http://schemas.microsoft.com/office/drawing/2014/main" id="{BFE2CB0F-9A92-4140-9BE1-80B3AE9D82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330" y="1067763"/>
            <a:ext cx="2931498" cy="148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41;p34">
            <a:extLst>
              <a:ext uri="{FF2B5EF4-FFF2-40B4-BE49-F238E27FC236}">
                <a16:creationId xmlns:a16="http://schemas.microsoft.com/office/drawing/2014/main" id="{DB03AE4C-6093-48A9-81FC-64F8E2582BE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8251" y="2689175"/>
            <a:ext cx="2291303" cy="195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48;p35">
            <a:extLst>
              <a:ext uri="{FF2B5EF4-FFF2-40B4-BE49-F238E27FC236}">
                <a16:creationId xmlns:a16="http://schemas.microsoft.com/office/drawing/2014/main" id="{AE54D86A-687B-45E3-90FC-ABB61DDC3B4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596" y="2870991"/>
            <a:ext cx="2773877" cy="1318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55;p36">
            <a:extLst>
              <a:ext uri="{FF2B5EF4-FFF2-40B4-BE49-F238E27FC236}">
                <a16:creationId xmlns:a16="http://schemas.microsoft.com/office/drawing/2014/main" id="{407023CC-89CA-4E87-9662-1EBBE3380BB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1910" y="1199540"/>
            <a:ext cx="2466754" cy="1489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2;p37">
            <a:extLst>
              <a:ext uri="{FF2B5EF4-FFF2-40B4-BE49-F238E27FC236}">
                <a16:creationId xmlns:a16="http://schemas.microsoft.com/office/drawing/2014/main" id="{CDAC6542-D2D0-4A69-9A14-6DAC5D48AF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2599" y="3074684"/>
            <a:ext cx="2389701" cy="1567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225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</a:rPr>
              <a:t>Best performing works over different data sets</a:t>
            </a:r>
            <a:endParaRPr sz="2000" dirty="0">
              <a:solidFill>
                <a:srgbClr val="00B0F0"/>
              </a:solidFill>
            </a:endParaRPr>
          </a:p>
        </p:txBody>
      </p:sp>
      <p:pic>
        <p:nvPicPr>
          <p:cNvPr id="6" name="Google Shape;275;p39">
            <a:extLst>
              <a:ext uri="{FF2B5EF4-FFF2-40B4-BE49-F238E27FC236}">
                <a16:creationId xmlns:a16="http://schemas.microsoft.com/office/drawing/2014/main" id="{CAB6146B-AFB0-4100-9A68-762859B96F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435" y="1218100"/>
            <a:ext cx="5309320" cy="3183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0042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353977" y="458316"/>
            <a:ext cx="2722123" cy="4845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</a:rPr>
              <a:t>Discussion</a:t>
            </a:r>
            <a:endParaRPr sz="2000" dirty="0">
              <a:solidFill>
                <a:srgbClr val="00B0F0"/>
              </a:solidFill>
            </a:endParaRPr>
          </a:p>
        </p:txBody>
      </p:sp>
      <p:sp>
        <p:nvSpPr>
          <p:cNvPr id="5" name="Google Shape;130;p29">
            <a:extLst>
              <a:ext uri="{FF2B5EF4-FFF2-40B4-BE49-F238E27FC236}">
                <a16:creationId xmlns:a16="http://schemas.microsoft.com/office/drawing/2014/main" id="{426ABDE8-0B68-4CAB-83DF-DE7C4182FC5A}"/>
              </a:ext>
            </a:extLst>
          </p:cNvPr>
          <p:cNvSpPr txBox="1">
            <a:spLocks/>
          </p:cNvSpPr>
          <p:nvPr/>
        </p:nvSpPr>
        <p:spPr>
          <a:xfrm>
            <a:off x="396506" y="1981611"/>
            <a:ext cx="1637858" cy="394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2000" dirty="0">
                <a:solidFill>
                  <a:srgbClr val="00B0F0"/>
                </a:solidFill>
              </a:rPr>
              <a:t>Open Issues</a:t>
            </a:r>
            <a:br>
              <a:rPr lang="en-US" sz="3600" dirty="0">
                <a:solidFill>
                  <a:srgbClr val="00B0F0"/>
                </a:solidFill>
              </a:rPr>
            </a:b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8" name="Google Shape;131;p29">
            <a:extLst>
              <a:ext uri="{FF2B5EF4-FFF2-40B4-BE49-F238E27FC236}">
                <a16:creationId xmlns:a16="http://schemas.microsoft.com/office/drawing/2014/main" id="{722F7BD9-631D-488B-BB29-C59EFD047A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7354" y="2136296"/>
            <a:ext cx="6479214" cy="643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500" dirty="0"/>
              <a:t>A lack of a standard evaluation protocol for spoofing detection methods</a:t>
            </a:r>
            <a:endParaRPr sz="1500" dirty="0"/>
          </a:p>
        </p:txBody>
      </p:sp>
      <p:sp>
        <p:nvSpPr>
          <p:cNvPr id="10" name="Google Shape;113;p26">
            <a:extLst>
              <a:ext uri="{FF2B5EF4-FFF2-40B4-BE49-F238E27FC236}">
                <a16:creationId xmlns:a16="http://schemas.microsoft.com/office/drawing/2014/main" id="{5098A45E-AC91-45C7-B4BA-06DCE8A01D44}"/>
              </a:ext>
            </a:extLst>
          </p:cNvPr>
          <p:cNvSpPr txBox="1">
            <a:spLocks/>
          </p:cNvSpPr>
          <p:nvPr/>
        </p:nvSpPr>
        <p:spPr>
          <a:xfrm>
            <a:off x="425046" y="2883125"/>
            <a:ext cx="4001828" cy="484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 sz="2000" dirty="0">
                <a:solidFill>
                  <a:srgbClr val="00B0F0"/>
                </a:solidFill>
              </a:rPr>
              <a:t>Future Directions</a:t>
            </a:r>
          </a:p>
        </p:txBody>
      </p:sp>
      <p:sp>
        <p:nvSpPr>
          <p:cNvPr id="11" name="Google Shape;131;p29">
            <a:extLst>
              <a:ext uri="{FF2B5EF4-FFF2-40B4-BE49-F238E27FC236}">
                <a16:creationId xmlns:a16="http://schemas.microsoft.com/office/drawing/2014/main" id="{82EC2F49-39B4-4DA4-B4A2-070EA6BECA6A}"/>
              </a:ext>
            </a:extLst>
          </p:cNvPr>
          <p:cNvSpPr txBox="1">
            <a:spLocks/>
          </p:cNvSpPr>
          <p:nvPr/>
        </p:nvSpPr>
        <p:spPr>
          <a:xfrm>
            <a:off x="492641" y="3357511"/>
            <a:ext cx="7680252" cy="1457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Performance rapidly degrade for texture-based solutions. Motion Correlation, seems to be a more promising way of achieving </a:t>
            </a:r>
            <a:r>
              <a:rPr lang="en-US" sz="1500" dirty="0"/>
              <a:t>Eye-cut photo attack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 dirty="0"/>
              <a:t>Transfer learning have not been exploited so far </a:t>
            </a:r>
            <a:r>
              <a:rPr lang="en-US" sz="1500" dirty="0"/>
              <a:t>Video playback</a:t>
            </a:r>
          </a:p>
          <a:p>
            <a:r>
              <a:rPr lang="en" sz="1600" dirty="0"/>
              <a:t>Multimodal biometric system</a:t>
            </a:r>
            <a:endParaRPr lang="en-US" sz="15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/>
              <a:t> </a:t>
            </a:r>
          </a:p>
        </p:txBody>
      </p:sp>
      <p:sp>
        <p:nvSpPr>
          <p:cNvPr id="14" name="Google Shape;131;p29">
            <a:extLst>
              <a:ext uri="{FF2B5EF4-FFF2-40B4-BE49-F238E27FC236}">
                <a16:creationId xmlns:a16="http://schemas.microsoft.com/office/drawing/2014/main" id="{3C3501E0-296F-432D-8E5A-C91A46FEDFAE}"/>
              </a:ext>
            </a:extLst>
          </p:cNvPr>
          <p:cNvSpPr txBox="1">
            <a:spLocks/>
          </p:cNvSpPr>
          <p:nvPr/>
        </p:nvSpPr>
        <p:spPr>
          <a:xfrm>
            <a:off x="417958" y="800484"/>
            <a:ext cx="7272925" cy="1094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500" dirty="0"/>
              <a:t>Automatic detection of imposters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600" dirty="0"/>
              <a:t>Most of the time, spoofing detection follows face recognition trends.</a:t>
            </a:r>
            <a:endParaRPr lang="en-US" sz="1500" dirty="0"/>
          </a:p>
          <a:p>
            <a:r>
              <a:rPr lang="en-US" sz="1600" dirty="0"/>
              <a:t>All surveyed works perform training and testing using the same data set.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450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00B0F0"/>
                </a:solidFill>
              </a:rPr>
              <a:t>Conclusion</a:t>
            </a:r>
            <a:endParaRPr sz="3600" dirty="0">
              <a:solidFill>
                <a:srgbClr val="00B0F0"/>
              </a:solidFill>
            </a:endParaRPr>
          </a:p>
        </p:txBody>
      </p:sp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1531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US" sz="2400" dirty="0"/>
              <a:t>Spoofing attacks persist to be a security challenge for face biometric systems, and there were much effort in the field to find robust methods.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498</Words>
  <Application>Microsoft Office PowerPoint</Application>
  <PresentationFormat>On-screen Show (16:9)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Proxima Nova</vt:lpstr>
      <vt:lpstr>Calibri</vt:lpstr>
      <vt:lpstr>Montserrat</vt:lpstr>
      <vt:lpstr>Simple Light</vt:lpstr>
      <vt:lpstr>Spearmint</vt:lpstr>
      <vt:lpstr>How far did we get in face spoofing detection?</vt:lpstr>
      <vt:lpstr>What we will discuss?</vt:lpstr>
      <vt:lpstr>What is face spoofing?</vt:lpstr>
      <vt:lpstr>Face spoofing detection approaches</vt:lpstr>
      <vt:lpstr>Datasets</vt:lpstr>
      <vt:lpstr>Quantitative comparison of existing spoofing detectors</vt:lpstr>
      <vt:lpstr>Best performing works over different data sets</vt:lpstr>
      <vt:lpstr>Discussion</vt:lpstr>
      <vt:lpstr>Conclusion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Spoof/Liveliness Detection</dc:title>
  <dc:creator>HP</dc:creator>
  <cp:lastModifiedBy>Iftekhar Hossain</cp:lastModifiedBy>
  <cp:revision>3</cp:revision>
  <dcterms:modified xsi:type="dcterms:W3CDTF">2021-09-18T16:22:33Z</dcterms:modified>
</cp:coreProperties>
</file>